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64" r:id="rId4"/>
    <p:sldId id="263" r:id="rId5"/>
    <p:sldId id="30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4" r:id="rId25"/>
    <p:sldId id="282" r:id="rId26"/>
    <p:sldId id="283" r:id="rId27"/>
    <p:sldId id="285" r:id="rId28"/>
    <p:sldId id="289" r:id="rId29"/>
    <p:sldId id="309" r:id="rId30"/>
    <p:sldId id="308" r:id="rId31"/>
    <p:sldId id="286" r:id="rId32"/>
    <p:sldId id="281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ffb6a419a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ffb6a419a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de9c2a1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de9c2a1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de9c2a1c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de9c2a1c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de9c2a1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de9c2a1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ec9f4dd6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ec9f4dd6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ec9f4dd6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ec9f4dd6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ec9f4dd6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ec9f4dd6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ec9f4dd6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ec9f4dd6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ec9f4dd6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ec9f4dd6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de9c2a1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de9c2a1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15a85fd2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15a85fd2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ec9f4dd6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ec9f4dd6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ec9f4dd6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ec9f4dd6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ec9f4dd6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ec9f4dd6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ec9f4dd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ec9f4dd6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ec9f4dd6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ec9f4dd6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155baaa8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155baaa8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d277c190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d277c190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ec9f4dd6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ec9f4dd6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44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155baaa8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155baaa8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40107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ec9f4dd6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ec9f4dd6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12357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ffb6a419a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ffb6a419a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d277c19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d277c19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15a85fd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15a85fd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11248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15a85fd2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15a85fd2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ec9f4dd6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ec9f4dd6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ffb6a419a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ffb6a419a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ffb6a419a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ffb6a419a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ec9f4dd6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ec9f4dd6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155baaa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155baaa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d277c190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d277c190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ec9f4dd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ec9f4dd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3238e53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3238e53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d277c190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d277c190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d277c190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d277c190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ec9f4dd6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ec9f4dd6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ec9f4dd6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ec9f4dd6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de9c2a1c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de9c2a1c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ec9f4dd6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ec9f4dd6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d277c190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d277c190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ffb6a419a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ffb6a419a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ffb6a419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ffb6a419a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ffb6a419a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ffb6a419a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ffb6a419a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ffb6a419a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82270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de9c2a1c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de9c2a1c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ffb6a419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ffb6a419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ffb6a419a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ffb6a419a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ffb6a419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ffb6a419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ffb6a419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ffb6a419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xmlns="" Requires="p14">
      <p:transition spd="slow">
        <p14:gallery dir="l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9174D3FE-3273-410B-A9F8-F273AB1B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6479"/>
            <a:ext cx="9144000" cy="2050541"/>
          </a:xfrm>
        </p:spPr>
        <p:txBody>
          <a:bodyPr/>
          <a:lstStyle/>
          <a:p>
            <a:r>
              <a:rPr lang="te-IN" dirty="0">
                <a:solidFill>
                  <a:schemeClr val="bg1"/>
                </a:solidFill>
              </a:rPr>
              <a:t>రైతు నీటి సంరక్షణ పద్ధతులు</a:t>
            </a:r>
            <a:r>
              <a:rPr lang="en-SG" dirty="0">
                <a:solidFill>
                  <a:schemeClr val="bg1"/>
                </a:solidFill>
              </a:rPr>
              <a:t/>
            </a:r>
            <a:br>
              <a:rPr lang="en-SG" dirty="0">
                <a:solidFill>
                  <a:schemeClr val="bg1"/>
                </a:solidFill>
              </a:rPr>
            </a:b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294967295"/>
          </p:nvPr>
        </p:nvSpPr>
        <p:spPr>
          <a:xfrm>
            <a:off x="278799" y="3221182"/>
            <a:ext cx="8521700" cy="1146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te-IN" dirty="0">
                <a:solidFill>
                  <a:schemeClr val="bg1"/>
                </a:solidFill>
              </a:rPr>
              <a:t>గ్రామ భారతి ఆధ్వర్యంలో</a:t>
            </a:r>
            <a:br>
              <a:rPr lang="te-IN" dirty="0">
                <a:solidFill>
                  <a:schemeClr val="bg1"/>
                </a:solidFill>
              </a:rPr>
            </a:br>
            <a:r>
              <a:rPr lang="te-IN" dirty="0">
                <a:solidFill>
                  <a:schemeClr val="bg1"/>
                </a:solidFill>
              </a:rPr>
              <a:t>శ్రీ కరుణ్ రెడ్డి గారు మరియు శ్రీమతి సూర్యకళ గారు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FD171A7-FF40-442E-ABA1-DE683EE8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01" y="179871"/>
            <a:ext cx="1298855" cy="12132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311700" y="775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పొరుగు భూముల నుండి ప్రవహించే వర్షపు నీరు - 2013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5925"/>
            <a:ext cx="4330501" cy="40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300" y="945925"/>
            <a:ext cx="4356301" cy="41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00" y="677575"/>
            <a:ext cx="4595402" cy="393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7575"/>
            <a:ext cx="4091400" cy="39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237800" y="104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e-IN" b="1" dirty="0">
                <a:solidFill>
                  <a:srgbClr val="FFFFFF"/>
                </a:solidFill>
              </a:rPr>
              <a:t>మొదటి వర్షపు నీటి సేకరణ నిర్మాణం </a:t>
            </a:r>
            <a:r>
              <a:rPr lang="en" b="1" dirty="0">
                <a:solidFill>
                  <a:srgbClr val="FFFFFF"/>
                </a:solidFill>
              </a:rPr>
              <a:t>- 2013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 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3011" y="519412"/>
            <a:ext cx="4332201" cy="436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900" y="534100"/>
            <a:ext cx="4279301" cy="43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6631B2D-494A-434D-99A6-40AD0CF7243B}"/>
              </a:ext>
            </a:extLst>
          </p:cNvPr>
          <p:cNvSpPr/>
          <p:nvPr/>
        </p:nvSpPr>
        <p:spPr>
          <a:xfrm>
            <a:off x="69274" y="15589"/>
            <a:ext cx="9005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</a:rPr>
              <a:t>కొనసాగింపు ..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200" cy="63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e-IN" b="1" dirty="0">
                <a:solidFill>
                  <a:srgbClr val="FFFFFF"/>
                </a:solidFill>
              </a:rPr>
              <a:t>నిండిన చెరువులు</a:t>
            </a:r>
            <a:r>
              <a:rPr lang="en-SG" b="1" dirty="0">
                <a:solidFill>
                  <a:srgbClr val="FFFFFF"/>
                </a:solidFill>
              </a:rPr>
              <a:t>(Lined Ponds)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00" y="568036"/>
            <a:ext cx="4595400" cy="44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68036"/>
            <a:ext cx="4091402" cy="449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36725"/>
            <a:ext cx="4502726" cy="435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18601" y="587399"/>
            <a:ext cx="4267199" cy="4365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CDA4843-6885-46B7-AC1B-561DE7C2BCF3}"/>
              </a:ext>
            </a:extLst>
          </p:cNvPr>
          <p:cNvSpPr/>
          <p:nvPr/>
        </p:nvSpPr>
        <p:spPr>
          <a:xfrm>
            <a:off x="69274" y="113505"/>
            <a:ext cx="9005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</a:rPr>
              <a:t>కొనసాగింపు ..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025" y="685800"/>
            <a:ext cx="8568025" cy="41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703E322-B11F-4412-8DC2-AA4E0880B476}"/>
              </a:ext>
            </a:extLst>
          </p:cNvPr>
          <p:cNvSpPr/>
          <p:nvPr/>
        </p:nvSpPr>
        <p:spPr>
          <a:xfrm>
            <a:off x="376025" y="60691"/>
            <a:ext cx="8518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chemeClr val="bg1"/>
                </a:solidFill>
              </a:rPr>
              <a:t>రెండవ పద్ధతి </a:t>
            </a:r>
            <a:r>
              <a:rPr lang="en-SG" sz="2800" dirty="0">
                <a:solidFill>
                  <a:schemeClr val="bg1"/>
                </a:solidFill>
              </a:rPr>
              <a:t>- </a:t>
            </a:r>
            <a:r>
              <a:rPr lang="te-IN" sz="2800" dirty="0">
                <a:solidFill>
                  <a:schemeClr val="bg1"/>
                </a:solidFill>
              </a:rPr>
              <a:t>బోర్‌వెల్ రీఛార్జ్ విధానం</a:t>
            </a:r>
            <a:endParaRPr lang="en-SG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311700" y="1279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dirty="0">
                <a:solidFill>
                  <a:schemeClr val="lt1"/>
                </a:solidFill>
              </a:rPr>
              <a:t>బోర్‌వెల్ రీఛార్జ్ పిట్ యొక్క ముఖ్య భాగాలు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311700" y="768927"/>
            <a:ext cx="3932100" cy="3799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lt1"/>
              </a:buClr>
              <a:buChar char="❖"/>
            </a:pPr>
            <a:r>
              <a:rPr lang="te-IN" dirty="0">
                <a:solidFill>
                  <a:schemeClr val="lt1"/>
                </a:solidFill>
              </a:rPr>
              <a:t>మెష్ యొక్క 2 పొరలు</a:t>
            </a:r>
            <a:endParaRPr lang="en-SG" dirty="0">
              <a:solidFill>
                <a:schemeClr val="lt1"/>
              </a:solidFill>
            </a:endParaRPr>
          </a:p>
          <a:p>
            <a:pPr lvl="0">
              <a:buClr>
                <a:schemeClr val="lt1"/>
              </a:buClr>
              <a:buChar char="❖"/>
            </a:pPr>
            <a:r>
              <a:rPr lang="te-IN" dirty="0">
                <a:solidFill>
                  <a:schemeClr val="bg1"/>
                </a:solidFill>
              </a:rPr>
              <a:t>60-100 మిమీ గ్రానైట్ / మెటల్ రాయి</a:t>
            </a:r>
            <a:endParaRPr dirty="0">
              <a:solidFill>
                <a:schemeClr val="bg1"/>
              </a:solidFill>
            </a:endParaRPr>
          </a:p>
          <a:p>
            <a:pPr lvl="0">
              <a:buClr>
                <a:schemeClr val="lt1"/>
              </a:buClr>
              <a:buChar char="❖"/>
            </a:pPr>
            <a:r>
              <a:rPr lang="te-IN" dirty="0">
                <a:solidFill>
                  <a:schemeClr val="bg1"/>
                </a:solidFill>
              </a:rPr>
              <a:t>40 మిమీ మెటల్ రాయి</a:t>
            </a:r>
            <a:endParaRPr lang="en-SG" dirty="0">
              <a:solidFill>
                <a:schemeClr val="bg1"/>
              </a:solidFill>
            </a:endParaRPr>
          </a:p>
          <a:p>
            <a:pPr lvl="0">
              <a:buClr>
                <a:schemeClr val="lt1"/>
              </a:buClr>
              <a:buChar char="❖"/>
            </a:pPr>
            <a:r>
              <a:rPr lang="te-IN" dirty="0">
                <a:solidFill>
                  <a:schemeClr val="lt1"/>
                </a:solidFill>
              </a:rPr>
              <a:t>10-20 మిమీ మెటల్ రాయి</a:t>
            </a:r>
            <a:endParaRPr dirty="0">
              <a:solidFill>
                <a:schemeClr val="lt1"/>
              </a:solidFill>
            </a:endParaRPr>
          </a:p>
          <a:p>
            <a:pPr lvl="0">
              <a:buClr>
                <a:schemeClr val="lt1"/>
              </a:buClr>
              <a:buChar char="❖"/>
            </a:pPr>
            <a:r>
              <a:rPr lang="te-IN" dirty="0">
                <a:solidFill>
                  <a:schemeClr val="lt1"/>
                </a:solidFill>
              </a:rPr>
              <a:t>ఇసుక కంకర</a:t>
            </a:r>
            <a:endParaRPr dirty="0">
              <a:solidFill>
                <a:schemeClr val="lt1"/>
              </a:solidFill>
            </a:endParaRPr>
          </a:p>
          <a:p>
            <a:pPr lvl="0">
              <a:buClr>
                <a:schemeClr val="lt1"/>
              </a:buClr>
              <a:buChar char="❖"/>
            </a:pPr>
            <a:r>
              <a:rPr lang="te-IN" dirty="0">
                <a:solidFill>
                  <a:schemeClr val="lt1"/>
                </a:solidFill>
              </a:rPr>
              <a:t>ఇటుకలు</a:t>
            </a:r>
            <a:endParaRPr dirty="0">
              <a:solidFill>
                <a:schemeClr val="lt1"/>
              </a:solidFill>
            </a:endParaRPr>
          </a:p>
          <a:p>
            <a:pPr lvl="0">
              <a:buClr>
                <a:schemeClr val="lt1"/>
              </a:buClr>
              <a:buChar char="❖"/>
            </a:pPr>
            <a:r>
              <a:rPr lang="te-IN" dirty="0">
                <a:solidFill>
                  <a:schemeClr val="lt1"/>
                </a:solidFill>
              </a:rPr>
              <a:t>ఇసుక</a:t>
            </a:r>
            <a:endParaRPr dirty="0">
              <a:solidFill>
                <a:schemeClr val="lt1"/>
              </a:solidFill>
            </a:endParaRPr>
          </a:p>
          <a:p>
            <a:pPr lvl="0">
              <a:buClr>
                <a:schemeClr val="lt1"/>
              </a:buClr>
              <a:buChar char="❖"/>
            </a:pPr>
            <a:r>
              <a:rPr lang="te-IN" dirty="0">
                <a:solidFill>
                  <a:schemeClr val="lt1"/>
                </a:solidFill>
              </a:rPr>
              <a:t>సిమెంట్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00" y="840751"/>
            <a:ext cx="453875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193936" y="1524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dirty="0">
                <a:solidFill>
                  <a:srgbClr val="FFFFFF"/>
                </a:solidFill>
              </a:rPr>
              <a:t>పిట్ సైజు 3</a:t>
            </a:r>
            <a:r>
              <a:rPr lang="en-SG" dirty="0">
                <a:solidFill>
                  <a:srgbClr val="FFFFFF"/>
                </a:solidFill>
              </a:rPr>
              <a:t>mx3mx3m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8200"/>
            <a:ext cx="3969425" cy="40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38200"/>
            <a:ext cx="4076600" cy="41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0" y="48491"/>
            <a:ext cx="9047018" cy="733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dirty="0">
                <a:solidFill>
                  <a:schemeClr val="lt1"/>
                </a:solidFill>
              </a:rPr>
              <a:t>జిగ్ జాగ్ పద్ధతిలో 8-10 మిమీ రంధ్రాలను పంచ్ చేయండి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27" y="727364"/>
            <a:ext cx="8707581" cy="410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213586" y="93875"/>
            <a:ext cx="8577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e-IN" b="1" dirty="0">
                <a:solidFill>
                  <a:srgbClr val="FFFFFF"/>
                </a:solidFill>
              </a:rPr>
              <a:t>మెష్ యొక్క 2 స్థాయిలతో సురక్షిత కేసింగ్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6067" y="847559"/>
            <a:ext cx="4387530" cy="403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596266" y="647677"/>
            <a:ext cx="4309881" cy="4358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806175"/>
            <a:ext cx="8520600" cy="3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➢"/>
            </a:pPr>
            <a:r>
              <a:rPr lang="en" sz="2000" dirty="0">
                <a:solidFill>
                  <a:schemeClr val="lt1"/>
                </a:solidFill>
                <a:latin typeface="+mn-lt"/>
              </a:rPr>
              <a:t>1 cm వర్షపాతం/ ఎకరం = 3.82 లక్ష లీటర్లు</a:t>
            </a:r>
            <a:endParaRPr sz="2000" dirty="0">
              <a:solidFill>
                <a:schemeClr val="lt1"/>
              </a:solidFill>
              <a:latin typeface="+mn-l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➢"/>
            </a:pPr>
            <a:r>
              <a:rPr lang="en" sz="2000" dirty="0">
                <a:solidFill>
                  <a:schemeClr val="lt1"/>
                </a:solidFill>
                <a:latin typeface="+mn-lt"/>
              </a:rPr>
              <a:t>నేల కోతను ఆపడం</a:t>
            </a:r>
            <a:endParaRPr sz="2000" dirty="0">
              <a:solidFill>
                <a:schemeClr val="lt1"/>
              </a:solidFill>
              <a:latin typeface="+mn-l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➢"/>
            </a:pPr>
            <a:r>
              <a:rPr lang="en" sz="2000" dirty="0">
                <a:solidFill>
                  <a:schemeClr val="lt1"/>
                </a:solidFill>
                <a:latin typeface="+mn-lt"/>
              </a:rPr>
              <a:t>నీటి మట్టం మెరుగుపరచడానికి</a:t>
            </a:r>
            <a:endParaRPr sz="2000" dirty="0">
              <a:solidFill>
                <a:schemeClr val="lt1"/>
              </a:solidFill>
              <a:latin typeface="+mn-l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➢"/>
            </a:pPr>
            <a:r>
              <a:rPr lang="en" sz="2000" dirty="0">
                <a:solidFill>
                  <a:schemeClr val="lt1"/>
                </a:solidFill>
                <a:latin typeface="+mn-lt"/>
              </a:rPr>
              <a:t>నీటి  ఆవిరి నష్టాలను తగ్గించండి</a:t>
            </a:r>
            <a:endParaRPr sz="2000" dirty="0">
              <a:solidFill>
                <a:schemeClr val="lt1"/>
              </a:solidFill>
              <a:latin typeface="+mn-l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➢"/>
            </a:pPr>
            <a:r>
              <a:rPr lang="en" sz="2000" dirty="0">
                <a:solidFill>
                  <a:schemeClr val="lt1"/>
                </a:solidFill>
                <a:latin typeface="+mn-lt"/>
              </a:rPr>
              <a:t>పొలాలలో నీటి విస్తృత పంపిణీ</a:t>
            </a:r>
            <a:endParaRPr sz="2000" dirty="0">
              <a:solidFill>
                <a:schemeClr val="lt1"/>
              </a:solidFill>
              <a:latin typeface="+mn-l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➢"/>
            </a:pPr>
            <a:r>
              <a:rPr lang="en" sz="2000" dirty="0">
                <a:solidFill>
                  <a:schemeClr val="lt1"/>
                </a:solidFill>
                <a:latin typeface="+mn-lt"/>
              </a:rPr>
              <a:t>బోర్‌వెల్స్‌పై పెట్టుబడి వృధా తగ్గించడం</a:t>
            </a:r>
            <a:endParaRPr sz="2000" dirty="0">
              <a:solidFill>
                <a:schemeClr val="lt1"/>
              </a:solidFill>
              <a:latin typeface="+mn-lt"/>
            </a:endParaRPr>
          </a:p>
          <a:p>
            <a:pPr marL="457200" indent="-387350" algn="l">
              <a:buClr>
                <a:schemeClr val="lt1"/>
              </a:buClr>
              <a:buSzPts val="2500"/>
              <a:buFont typeface="Arial"/>
              <a:buChar char="➢"/>
            </a:pPr>
            <a:r>
              <a:rPr lang="te-IN" altLang="en-US" sz="2000" dirty="0">
                <a:solidFill>
                  <a:schemeClr val="lt1"/>
                </a:solidFill>
                <a:latin typeface="+mn-lt"/>
              </a:rPr>
              <a:t>బోర్‌వెల్</a:t>
            </a:r>
            <a:r>
              <a:rPr lang="te-IN" altLang="en-US" sz="2000" dirty="0">
                <a:solidFill>
                  <a:srgbClr val="222222"/>
                </a:solidFill>
                <a:latin typeface="+mn-lt"/>
                <a:cs typeface="Gautami" panose="020B0502040204020203" pitchFamily="34" charset="0"/>
              </a:rPr>
              <a:t> </a:t>
            </a:r>
            <a:r>
              <a:rPr lang="te-IN" altLang="en-US" sz="2000" dirty="0">
                <a:solidFill>
                  <a:schemeClr val="lt1"/>
                </a:solidFill>
                <a:latin typeface="+mn-lt"/>
              </a:rPr>
              <a:t>ఉత్సర్గాన్ని మెరుగుపరచండి </a:t>
            </a:r>
            <a:r>
              <a:rPr lang="en-US" altLang="en-US" sz="2000" dirty="0">
                <a:solidFill>
                  <a:schemeClr val="lt1"/>
                </a:solidFill>
                <a:latin typeface="+mn-lt"/>
              </a:rPr>
              <a:t>(</a:t>
            </a:r>
            <a:r>
              <a:rPr lang="en" sz="2000" dirty="0">
                <a:solidFill>
                  <a:schemeClr val="lt1"/>
                </a:solidFill>
                <a:latin typeface="+mn-lt"/>
              </a:rPr>
              <a:t>borewell discharge) </a:t>
            </a:r>
            <a:endParaRPr sz="2000" dirty="0">
              <a:solidFill>
                <a:schemeClr val="lt1"/>
              </a:solidFill>
              <a:latin typeface="+mn-l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➢"/>
            </a:pPr>
            <a:r>
              <a:rPr lang="en" sz="2000" dirty="0">
                <a:solidFill>
                  <a:schemeClr val="lt1"/>
                </a:solidFill>
                <a:latin typeface="+mn-lt"/>
              </a:rPr>
              <a:t>భూగర్భ జలాలపై ఆధారపడటాన్ని తగ్గించండి</a:t>
            </a:r>
            <a:endParaRPr sz="2000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88500" y="1391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నీటి సంరక్షణ ఎందుకు?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7F7D311-D289-4AB2-9919-59AB3D627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title"/>
          </p:nvPr>
        </p:nvSpPr>
        <p:spPr>
          <a:xfrm>
            <a:off x="135899" y="152401"/>
            <a:ext cx="86894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dirty="0">
                <a:solidFill>
                  <a:srgbClr val="FFFFFF"/>
                </a:solidFill>
              </a:rPr>
              <a:t>1 మీటర్ వరకు పెద్ద రాళ్ళతో నింపండి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00" y="803564"/>
            <a:ext cx="4429144" cy="418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1" y="803564"/>
            <a:ext cx="4135582" cy="418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152400" y="1523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dirty="0">
                <a:solidFill>
                  <a:srgbClr val="FFFFFF"/>
                </a:solidFill>
              </a:rPr>
              <a:t>0.60 మీటర్ వరకు 40 మిమీ లోహంతో నింపండి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831273"/>
            <a:ext cx="4170599" cy="415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727" y="831273"/>
            <a:ext cx="4239873" cy="415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90054" y="96982"/>
            <a:ext cx="8956963" cy="643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dirty="0">
                <a:solidFill>
                  <a:srgbClr val="FFFFFF"/>
                </a:solidFill>
              </a:rPr>
              <a:t>0.40 మీటర్ వరకు 10-20 మిమీ లోహంతో నింపండి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5909"/>
            <a:ext cx="4187175" cy="404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750" y="865907"/>
            <a:ext cx="4049551" cy="4044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83127" y="83182"/>
            <a:ext cx="90123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dirty="0">
                <a:solidFill>
                  <a:srgbClr val="FFFFFF"/>
                </a:solidFill>
              </a:rPr>
              <a:t>పంట గొయ్యి చుట్టూ 6-12 అంగుళాల గోడను నిర్మించండి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75" y="711301"/>
            <a:ext cx="3820725" cy="4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11301"/>
            <a:ext cx="4775500" cy="42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311700" y="62345"/>
            <a:ext cx="8520600" cy="696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e-IN" b="1" dirty="0">
                <a:solidFill>
                  <a:srgbClr val="FFFFFF"/>
                </a:solidFill>
              </a:rPr>
              <a:t>పరిశీలనలు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8625"/>
            <a:ext cx="4003964" cy="423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375" y="758623"/>
            <a:ext cx="4732001" cy="423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/>
        </p:nvSpPr>
        <p:spPr>
          <a:xfrm>
            <a:off x="83155" y="699654"/>
            <a:ext cx="4093990" cy="41840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sz="1600" b="1" dirty="0">
                <a:solidFill>
                  <a:srgbClr val="FFFFFF"/>
                </a:solidFill>
              </a:rPr>
              <a:t>బోర్‌వెల్ రీఛార్జ్ ఏర్పాటు కోసం అయ్యే</a:t>
            </a:r>
            <a:r>
              <a:rPr lang="en-SG" sz="1600" b="1" dirty="0">
                <a:solidFill>
                  <a:srgbClr val="FFFFFF"/>
                </a:solidFill>
              </a:rPr>
              <a:t> </a:t>
            </a:r>
            <a:r>
              <a:rPr lang="te-IN" sz="1600" b="1" dirty="0">
                <a:solidFill>
                  <a:srgbClr val="FFFFFF"/>
                </a:solidFill>
              </a:rPr>
              <a:t>ఖర్చులు</a:t>
            </a:r>
            <a:endParaRPr lang="en-SG" sz="1600" b="1" dirty="0">
              <a:solidFill>
                <a:srgbClr val="0000FF"/>
              </a:solidFill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sz="18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FF"/>
              </a:solidFill>
            </a:endParaRPr>
          </a:p>
        </p:txBody>
      </p:sp>
      <p:sp>
        <p:nvSpPr>
          <p:cNvPr id="3" name="Google Shape;243;p39">
            <a:extLst>
              <a:ext uri="{FF2B5EF4-FFF2-40B4-BE49-F238E27FC236}">
                <a16:creationId xmlns:a16="http://schemas.microsoft.com/office/drawing/2014/main" xmlns="" id="{287CB0C0-6ACD-4B4E-A40C-AD0C7CAE4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2345"/>
            <a:ext cx="8520600" cy="696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e-IN" b="1" dirty="0">
                <a:solidFill>
                  <a:srgbClr val="FFFFFF"/>
                </a:solidFill>
              </a:rPr>
              <a:t>ఖర్చులు మరియు ప్రయోజనాలు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4" name="Google Shape;250;p40">
            <a:extLst>
              <a:ext uri="{FF2B5EF4-FFF2-40B4-BE49-F238E27FC236}">
                <a16:creationId xmlns:a16="http://schemas.microsoft.com/office/drawing/2014/main" xmlns="" id="{460FD6E2-6958-420D-8B8B-37F1E763033C}"/>
              </a:ext>
            </a:extLst>
          </p:cNvPr>
          <p:cNvSpPr txBox="1"/>
          <p:nvPr/>
        </p:nvSpPr>
        <p:spPr>
          <a:xfrm>
            <a:off x="4488845" y="699653"/>
            <a:ext cx="4572000" cy="41840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sz="1600" b="1" dirty="0">
                <a:solidFill>
                  <a:srgbClr val="FFFFFF"/>
                </a:solidFill>
              </a:rPr>
              <a:t>బోర్‌వెల్ రీఛార్జ్ ఏర్పాటు ప్రయోజనాలు</a:t>
            </a:r>
            <a:endParaRPr sz="18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/>
          </p:nvPr>
        </p:nvSpPr>
        <p:spPr>
          <a:xfrm>
            <a:off x="152400" y="969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e-IN" b="1" dirty="0">
                <a:solidFill>
                  <a:schemeClr val="bg1"/>
                </a:solidFill>
              </a:rPr>
              <a:t>మరొక పద్ధతి</a:t>
            </a:r>
            <a:r>
              <a:rPr lang="en-SG" b="1" dirty="0">
                <a:solidFill>
                  <a:schemeClr val="bg1"/>
                </a:solidFill>
              </a:rPr>
              <a:t> - </a:t>
            </a:r>
            <a:r>
              <a:rPr lang="te-IN" b="1" dirty="0">
                <a:solidFill>
                  <a:schemeClr val="bg1"/>
                </a:solidFill>
              </a:rPr>
              <a:t>కందకాలు రీఛార్జ్ చేయండి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9036"/>
            <a:ext cx="2865731" cy="404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850" y="949035"/>
            <a:ext cx="3049137" cy="404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700" y="949035"/>
            <a:ext cx="2645600" cy="404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48491" y="0"/>
            <a:ext cx="90054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e-IN" b="1" dirty="0">
                <a:solidFill>
                  <a:srgbClr val="FFFFFF"/>
                </a:solidFill>
              </a:rPr>
              <a:t>కట్టలు  మరియు పార్శ్వాలు</a:t>
            </a:r>
            <a:r>
              <a:rPr lang="en-SG" b="1" dirty="0">
                <a:solidFill>
                  <a:srgbClr val="FFFFFF"/>
                </a:solidFill>
              </a:rPr>
              <a:t>(</a:t>
            </a:r>
            <a:r>
              <a:rPr lang="en" b="1" dirty="0">
                <a:solidFill>
                  <a:srgbClr val="FFFFFF"/>
                </a:solidFill>
              </a:rPr>
              <a:t>Bunds &amp; Laterals)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576" y="734291"/>
            <a:ext cx="2476276" cy="429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18" y="734291"/>
            <a:ext cx="3083858" cy="435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700" y="734291"/>
            <a:ext cx="2607287" cy="4297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80429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/>
        </p:nvSpPr>
        <p:spPr>
          <a:xfrm>
            <a:off x="83155" y="699654"/>
            <a:ext cx="4274100" cy="41840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sz="1600" b="1" dirty="0">
                <a:solidFill>
                  <a:srgbClr val="FFFFFF"/>
                </a:solidFill>
              </a:rPr>
              <a:t>కందకాలు ఏర్పాటు కోసం అయ్యే</a:t>
            </a:r>
            <a:r>
              <a:rPr lang="en-SG" sz="1600" b="1" dirty="0">
                <a:solidFill>
                  <a:srgbClr val="FFFFFF"/>
                </a:solidFill>
              </a:rPr>
              <a:t> </a:t>
            </a:r>
            <a:r>
              <a:rPr lang="te-IN" sz="1600" b="1" dirty="0">
                <a:solidFill>
                  <a:srgbClr val="FFFFFF"/>
                </a:solidFill>
              </a:rPr>
              <a:t>ఖర్చులు</a:t>
            </a:r>
            <a:endParaRPr lang="en-SG" sz="1600" b="1" dirty="0">
              <a:solidFill>
                <a:srgbClr val="0000FF"/>
              </a:solidFill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endParaRPr sz="18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FF"/>
              </a:solidFill>
            </a:endParaRPr>
          </a:p>
        </p:txBody>
      </p:sp>
      <p:sp>
        <p:nvSpPr>
          <p:cNvPr id="3" name="Google Shape;243;p39">
            <a:extLst>
              <a:ext uri="{FF2B5EF4-FFF2-40B4-BE49-F238E27FC236}">
                <a16:creationId xmlns:a16="http://schemas.microsoft.com/office/drawing/2014/main" xmlns="" id="{287CB0C0-6ACD-4B4E-A40C-AD0C7CAE4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9272"/>
            <a:ext cx="8520600" cy="696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te-IN" b="1" dirty="0">
                <a:solidFill>
                  <a:srgbClr val="FFFFFF"/>
                </a:solidFill>
              </a:rPr>
              <a:t>ఖర్చులు మరియు ప్రయోజనాలు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4" name="Google Shape;250;p40">
            <a:extLst>
              <a:ext uri="{FF2B5EF4-FFF2-40B4-BE49-F238E27FC236}">
                <a16:creationId xmlns:a16="http://schemas.microsoft.com/office/drawing/2014/main" xmlns="" id="{460FD6E2-6958-420D-8B8B-37F1E763033C}"/>
              </a:ext>
            </a:extLst>
          </p:cNvPr>
          <p:cNvSpPr txBox="1"/>
          <p:nvPr/>
        </p:nvSpPr>
        <p:spPr>
          <a:xfrm>
            <a:off x="4488845" y="699653"/>
            <a:ext cx="4572000" cy="41840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sz="1600" b="1" dirty="0">
                <a:solidFill>
                  <a:srgbClr val="FFFFFF"/>
                </a:solidFill>
              </a:rPr>
              <a:t>కందకాలు నిర్మించడం వల్ల ప్రయోజనాలు</a:t>
            </a:r>
            <a:endParaRPr sz="1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454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41625" y="77575"/>
            <a:ext cx="9060749" cy="596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te-IN" dirty="0">
                <a:solidFill>
                  <a:schemeClr val="lt1"/>
                </a:solidFill>
              </a:rPr>
              <a:t>మొదటి పద్ధతి - నీరు కుంట ఎర్పాతు విధానమ్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5" y="673900"/>
            <a:ext cx="9102374" cy="44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106164" y="1"/>
            <a:ext cx="4267198" cy="63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dirty="0">
                <a:solidFill>
                  <a:schemeClr val="bg1"/>
                </a:solidFill>
              </a:rPr>
              <a:t>నల్ల నేలల్లో నీటి సంరక్షణ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2" y="630382"/>
            <a:ext cx="4267199" cy="443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525" y="630382"/>
            <a:ext cx="4567491" cy="443518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4431034" y="0"/>
            <a:ext cx="4615982" cy="63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e-IN" dirty="0">
                <a:solidFill>
                  <a:schemeClr val="bg1"/>
                </a:solidFill>
              </a:rPr>
              <a:t>ఇసుక నేలల్లో నీటి</a:t>
            </a:r>
            <a:r>
              <a:rPr lang="en-SG" dirty="0">
                <a:solidFill>
                  <a:schemeClr val="bg1"/>
                </a:solidFill>
              </a:rPr>
              <a:t> </a:t>
            </a:r>
            <a:r>
              <a:rPr lang="te-IN" dirty="0">
                <a:solidFill>
                  <a:schemeClr val="bg1"/>
                </a:solidFill>
              </a:rPr>
              <a:t>సంరక్షణ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903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D5EE9B25-4600-4832-B5DE-A4CC222F7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99" y="1163200"/>
            <a:ext cx="8520600" cy="1211225"/>
          </a:xfrm>
        </p:spPr>
        <p:txBody>
          <a:bodyPr/>
          <a:lstStyle/>
          <a:p>
            <a:r>
              <a:rPr lang="te-IN" sz="3500" dirty="0">
                <a:solidFill>
                  <a:schemeClr val="bg1"/>
                </a:solidFill>
              </a:rPr>
              <a:t>ధన్యవాదాలు - గ్రామభారతి</a:t>
            </a:r>
            <a:endParaRPr lang="en-SG" sz="3500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56521767-D138-4908-A204-D649E2FC2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e-IN" dirty="0">
                <a:solidFill>
                  <a:schemeClr val="bg1"/>
                </a:solidFill>
              </a:rPr>
              <a:t>నీటి సంరక్షణకు సంబంధించి దయచేసి ఏవైనా ప్రశ్నలు మరియు సలహాల కోసం గ్రామభారతి కార్యాలయ నంబర్ క్రింద చేరుకోండి</a:t>
            </a:r>
            <a:endParaRPr lang="en-SG" dirty="0">
              <a:solidFill>
                <a:schemeClr val="bg1"/>
              </a:solidFill>
            </a:endParaRPr>
          </a:p>
          <a:p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25CF40-8FE7-4587-AF47-8ED29717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90" y="113194"/>
            <a:ext cx="1655618" cy="165561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Observations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02602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825" y="1017725"/>
            <a:ext cx="4131600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959552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3011" y="519412"/>
            <a:ext cx="4332201" cy="436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900" y="534100"/>
            <a:ext cx="4279301" cy="43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 Recharge Pits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197" cy="320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575" y="1170125"/>
            <a:ext cx="4267197" cy="320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5" y="71875"/>
            <a:ext cx="8927227" cy="49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 txBox="1"/>
          <p:nvPr/>
        </p:nvSpPr>
        <p:spPr>
          <a:xfrm>
            <a:off x="1592100" y="233200"/>
            <a:ext cx="59598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</a:rPr>
              <a:t>CONTOUR LINES &amp; TRENCHES</a:t>
            </a:r>
            <a:endParaRPr sz="18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  Black Soils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75" y="964000"/>
            <a:ext cx="3621225" cy="37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200" y="1017725"/>
            <a:ext cx="4436100" cy="37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4479525" y="391300"/>
            <a:ext cx="37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  Sandy Soils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Farmer’s way of Harvesting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51C75"/>
                </a:solidFill>
              </a:rPr>
              <a:t>Small Structures</a:t>
            </a:r>
            <a:endParaRPr sz="2800" b="1">
              <a:solidFill>
                <a:srgbClr val="351C75"/>
              </a:solidFill>
            </a:endParaRPr>
          </a:p>
          <a:p>
            <a:pPr marL="457200" lvl="0" indent="-4064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Char char="➢"/>
            </a:pPr>
            <a:r>
              <a:rPr lang="en" sz="2800" b="1">
                <a:solidFill>
                  <a:srgbClr val="FFFFFF"/>
                </a:solidFill>
              </a:rPr>
              <a:t>Bunds</a:t>
            </a:r>
            <a:endParaRPr sz="2800" b="1">
              <a:solidFill>
                <a:srgbClr val="FFFFFF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➢"/>
            </a:pPr>
            <a:r>
              <a:rPr lang="en" sz="2800" b="1">
                <a:solidFill>
                  <a:srgbClr val="FFFFFF"/>
                </a:solidFill>
              </a:rPr>
              <a:t>Contours</a:t>
            </a:r>
            <a:endParaRPr sz="2800" b="1">
              <a:solidFill>
                <a:srgbClr val="FFFFFF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➢"/>
            </a:pPr>
            <a:r>
              <a:rPr lang="en" sz="2800" b="1">
                <a:solidFill>
                  <a:srgbClr val="FFFFFF"/>
                </a:solidFill>
              </a:rPr>
              <a:t>Trenches</a:t>
            </a:r>
            <a:endParaRPr sz="2800" b="1">
              <a:solidFill>
                <a:srgbClr val="FFFFFF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➢"/>
            </a:pPr>
            <a:r>
              <a:rPr lang="en" sz="2800" b="1">
                <a:solidFill>
                  <a:srgbClr val="FFFFFF"/>
                </a:solidFill>
              </a:rPr>
              <a:t>Soak Pits</a:t>
            </a:r>
            <a:endParaRPr sz="2800" b="1">
              <a:solidFill>
                <a:srgbClr val="FFFFFF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➢"/>
            </a:pPr>
            <a:r>
              <a:rPr lang="en" sz="2800" b="1">
                <a:solidFill>
                  <a:srgbClr val="FFFFFF"/>
                </a:solidFill>
              </a:rPr>
              <a:t>Gully Plugs</a:t>
            </a:r>
            <a:endParaRPr sz="2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800">
              <a:solidFill>
                <a:srgbClr val="351C7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On Surface - Reuse methods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2423300" y="1157150"/>
            <a:ext cx="393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</a:rPr>
              <a:t>Medium size Structures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Ponds 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Farm Ponds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Check Dams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Weirs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Underground Tanks</a:t>
            </a:r>
            <a:endParaRPr sz="2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0" y="744575"/>
            <a:ext cx="9007427" cy="432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67300" y="72815"/>
            <a:ext cx="9076570" cy="49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e-IN" altLang="en-US" sz="2800" dirty="0">
                <a:solidFill>
                  <a:schemeClr val="bg1"/>
                </a:solidFill>
                <a:latin typeface="inherit"/>
                <a:cs typeface="Gautami" panose="020B0502040204020203" pitchFamily="34" charset="0"/>
              </a:rPr>
              <a:t>నీటి ప్రవాహ స్థలాకృతి</a:t>
            </a:r>
            <a:r>
              <a:rPr lang="te-IN" altLang="en-US" sz="2800" dirty="0">
                <a:solidFill>
                  <a:schemeClr val="bg1"/>
                </a:solidFill>
                <a:cs typeface="Gautami" panose="020B0502040204020203" pitchFamily="34" charset="0"/>
              </a:rPr>
              <a:t> 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  <a:cs typeface="Gautami" panose="020B0502040204020203" pitchFamily="34" charset="0"/>
              </a:rPr>
              <a:t>(</a:t>
            </a:r>
            <a:r>
              <a:rPr lang="en" sz="2800" b="1" dirty="0">
                <a:solidFill>
                  <a:schemeClr val="bg1"/>
                </a:solidFill>
              </a:rPr>
              <a:t>Water Flow Topography)</a:t>
            </a:r>
            <a:endParaRPr sz="2800" b="1" dirty="0">
              <a:solidFill>
                <a:schemeClr val="bg1"/>
              </a:solidFill>
            </a:endParaRPr>
          </a:p>
        </p:txBody>
      </p:sp>
      <p:cxnSp>
        <p:nvCxnSpPr>
          <p:cNvPr id="106" name="Google Shape;106;p20"/>
          <p:cNvCxnSpPr/>
          <p:nvPr/>
        </p:nvCxnSpPr>
        <p:spPr>
          <a:xfrm flipH="1">
            <a:off x="5631100" y="1064175"/>
            <a:ext cx="192300" cy="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20"/>
          <p:cNvCxnSpPr/>
          <p:nvPr/>
        </p:nvCxnSpPr>
        <p:spPr>
          <a:xfrm flipH="1">
            <a:off x="4877350" y="1152850"/>
            <a:ext cx="88800" cy="8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20"/>
          <p:cNvCxnSpPr/>
          <p:nvPr/>
        </p:nvCxnSpPr>
        <p:spPr>
          <a:xfrm flipH="1">
            <a:off x="5572150" y="1773625"/>
            <a:ext cx="945900" cy="29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20"/>
          <p:cNvCxnSpPr/>
          <p:nvPr/>
        </p:nvCxnSpPr>
        <p:spPr>
          <a:xfrm flipH="1">
            <a:off x="5572050" y="2187475"/>
            <a:ext cx="1093800" cy="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20"/>
          <p:cNvCxnSpPr/>
          <p:nvPr/>
        </p:nvCxnSpPr>
        <p:spPr>
          <a:xfrm rot="10800000">
            <a:off x="5926825" y="2690075"/>
            <a:ext cx="990300" cy="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20"/>
          <p:cNvCxnSpPr/>
          <p:nvPr/>
        </p:nvCxnSpPr>
        <p:spPr>
          <a:xfrm rot="10800000">
            <a:off x="5823550" y="3044725"/>
            <a:ext cx="916200" cy="4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20"/>
          <p:cNvCxnSpPr/>
          <p:nvPr/>
        </p:nvCxnSpPr>
        <p:spPr>
          <a:xfrm rot="10800000">
            <a:off x="5601700" y="2956100"/>
            <a:ext cx="280800" cy="84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20"/>
          <p:cNvCxnSpPr/>
          <p:nvPr/>
        </p:nvCxnSpPr>
        <p:spPr>
          <a:xfrm rot="10800000">
            <a:off x="5172925" y="2797175"/>
            <a:ext cx="280800" cy="84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20"/>
          <p:cNvCxnSpPr/>
          <p:nvPr/>
        </p:nvCxnSpPr>
        <p:spPr>
          <a:xfrm rot="10800000">
            <a:off x="4463700" y="2778775"/>
            <a:ext cx="679800" cy="11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20"/>
          <p:cNvCxnSpPr/>
          <p:nvPr/>
        </p:nvCxnSpPr>
        <p:spPr>
          <a:xfrm rot="10800000">
            <a:off x="3872425" y="2763800"/>
            <a:ext cx="502500" cy="10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20"/>
          <p:cNvCxnSpPr/>
          <p:nvPr/>
        </p:nvCxnSpPr>
        <p:spPr>
          <a:xfrm rot="10800000">
            <a:off x="2911825" y="3266300"/>
            <a:ext cx="1019700" cy="53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20"/>
          <p:cNvCxnSpPr/>
          <p:nvPr/>
        </p:nvCxnSpPr>
        <p:spPr>
          <a:xfrm rot="10800000">
            <a:off x="2527500" y="3384575"/>
            <a:ext cx="901500" cy="5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20"/>
          <p:cNvCxnSpPr/>
          <p:nvPr/>
        </p:nvCxnSpPr>
        <p:spPr>
          <a:xfrm rot="10800000" flipH="1">
            <a:off x="1655375" y="3310750"/>
            <a:ext cx="827700" cy="38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20"/>
          <p:cNvCxnSpPr/>
          <p:nvPr/>
        </p:nvCxnSpPr>
        <p:spPr>
          <a:xfrm rot="10800000" flipH="1">
            <a:off x="2630875" y="2527475"/>
            <a:ext cx="118200" cy="6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20"/>
          <p:cNvCxnSpPr/>
          <p:nvPr/>
        </p:nvCxnSpPr>
        <p:spPr>
          <a:xfrm rot="10800000">
            <a:off x="2084000" y="1891900"/>
            <a:ext cx="665100" cy="5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20"/>
          <p:cNvCxnSpPr/>
          <p:nvPr/>
        </p:nvCxnSpPr>
        <p:spPr>
          <a:xfrm flipH="1">
            <a:off x="4227200" y="1684950"/>
            <a:ext cx="399000" cy="4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20"/>
          <p:cNvCxnSpPr/>
          <p:nvPr/>
        </p:nvCxnSpPr>
        <p:spPr>
          <a:xfrm flipH="1">
            <a:off x="3606350" y="1832750"/>
            <a:ext cx="162600" cy="48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A77C8FE-E219-4CD7-A007-8778CDFD1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Gully Plug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00" y="1170125"/>
            <a:ext cx="4436100" cy="332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75" y="1116400"/>
            <a:ext cx="4158575" cy="3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Percolation Tanks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75" y="1076125"/>
            <a:ext cx="3932100" cy="36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575" y="1076125"/>
            <a:ext cx="4179050" cy="36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>
            <a:spLocks noGrp="1"/>
          </p:cNvSpPr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Farm Ponds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341" name="Google Shape;341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Recharge of ground water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7" name="Google Shape;347;p55"/>
          <p:cNvSpPr txBox="1">
            <a:spLocks noGrp="1"/>
          </p:cNvSpPr>
          <p:nvPr>
            <p:ph type="body" idx="1"/>
          </p:nvPr>
        </p:nvSpPr>
        <p:spPr>
          <a:xfrm>
            <a:off x="449150" y="1210875"/>
            <a:ext cx="388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</a:rPr>
              <a:t>Small Farmer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Pits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Trenches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Contour Bunds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Borewell Recharge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Gully Plugs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Gabion Structure</a:t>
            </a:r>
            <a:endParaRPr sz="2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300">
              <a:solidFill>
                <a:srgbClr val="FF0000"/>
              </a:solidFill>
            </a:endParaRPr>
          </a:p>
        </p:txBody>
      </p:sp>
      <p:sp>
        <p:nvSpPr>
          <p:cNvPr id="348" name="Google Shape;348;p55"/>
          <p:cNvSpPr txBox="1">
            <a:spLocks noGrp="1"/>
          </p:cNvSpPr>
          <p:nvPr>
            <p:ph type="body" idx="1"/>
          </p:nvPr>
        </p:nvSpPr>
        <p:spPr>
          <a:xfrm>
            <a:off x="4764700" y="1210875"/>
            <a:ext cx="3888600" cy="3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</a:rPr>
              <a:t>Large Farmer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Bhungroo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Percolation Tank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Check Dams</a:t>
            </a:r>
            <a:endParaRPr sz="2300" b="1">
              <a:solidFill>
                <a:schemeClr val="lt1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➢"/>
            </a:pPr>
            <a:r>
              <a:rPr lang="en" sz="2300" b="1">
                <a:solidFill>
                  <a:schemeClr val="lt1"/>
                </a:solidFill>
              </a:rPr>
              <a:t>Ground water Dams</a:t>
            </a:r>
            <a:endParaRPr sz="2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>
            <a:spLocks noGrp="1"/>
          </p:cNvSpPr>
          <p:nvPr>
            <p:ph type="title"/>
          </p:nvPr>
        </p:nvSpPr>
        <p:spPr>
          <a:xfrm>
            <a:off x="2957300" y="445025"/>
            <a:ext cx="19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Gabion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00" y="1170125"/>
            <a:ext cx="4595400" cy="34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091399" cy="34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00" y="538999"/>
            <a:ext cx="4595397" cy="407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39000"/>
            <a:ext cx="4091400" cy="40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Check Dam &amp; Weirs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67" name="Google Shape;3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00" y="1170125"/>
            <a:ext cx="4346400" cy="37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185325" cy="37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Bhungroo System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50"/>
            <a:ext cx="8833949" cy="48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>
            <a:spLocks noGrp="1"/>
          </p:cNvSpPr>
          <p:nvPr>
            <p:ph type="title"/>
          </p:nvPr>
        </p:nvSpPr>
        <p:spPr>
          <a:xfrm>
            <a:off x="384275" y="88675"/>
            <a:ext cx="84480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Contour Furrows &amp; Trenches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4" name="Google Shape;3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025" y="561775"/>
            <a:ext cx="4050250" cy="43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5" y="561775"/>
            <a:ext cx="4602226" cy="4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0" y="90055"/>
            <a:ext cx="9144000" cy="112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e-IN" b="1" dirty="0">
                <a:solidFill>
                  <a:schemeClr val="bg1"/>
                </a:solidFill>
              </a:rPr>
              <a:t>మీ భూమిలో నీటి ప్రవాహం యొక్క దిశలను తనిఖీ చేయండి</a:t>
            </a:r>
            <a:endParaRPr lang="en-SG" b="1" dirty="0">
              <a:solidFill>
                <a:schemeClr val="bg1"/>
              </a:solidFill>
            </a:endParaRPr>
          </a:p>
        </p:txBody>
      </p:sp>
      <p:pic>
        <p:nvPicPr>
          <p:cNvPr id="5" name="Google Shape;104;p20">
            <a:extLst>
              <a:ext uri="{FF2B5EF4-FFF2-40B4-BE49-F238E27FC236}">
                <a16:creationId xmlns:a16="http://schemas.microsoft.com/office/drawing/2014/main" xmlns="" id="{94929C14-CD51-41F9-B332-18DBC4A68D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4509"/>
            <a:ext cx="9123187" cy="4048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78685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>
            <a:spLocks noGrp="1"/>
          </p:cNvSpPr>
          <p:nvPr>
            <p:ph type="title"/>
          </p:nvPr>
        </p:nvSpPr>
        <p:spPr>
          <a:xfrm>
            <a:off x="311700" y="195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 Countour models in hill slopes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1" name="Google Shape;3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550" y="768575"/>
            <a:ext cx="4197575" cy="41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75" y="727500"/>
            <a:ext cx="4399900" cy="41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00" y="184800"/>
            <a:ext cx="4166026" cy="4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234924" y="292601"/>
            <a:ext cx="4820100" cy="4604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3"/>
          <p:cNvSpPr/>
          <p:nvPr/>
        </p:nvSpPr>
        <p:spPr>
          <a:xfrm>
            <a:off x="691713" y="1808150"/>
            <a:ext cx="7760572" cy="12199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311700" y="775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సాగుకు ముందు భూమి యొక్క స్థితి- 2010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2575"/>
            <a:ext cx="4144121" cy="396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925" y="1022575"/>
            <a:ext cx="4542674" cy="39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311700" y="77575"/>
            <a:ext cx="8673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  దున్నుకున్న తరువాత భూమి 2011-12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744576"/>
            <a:ext cx="4260301" cy="42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44575"/>
            <a:ext cx="4503352" cy="42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52400" y="77575"/>
            <a:ext cx="875627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lt1"/>
                </a:solidFill>
              </a:rPr>
              <a:t>  </a:t>
            </a:r>
            <a:r>
              <a:rPr lang="te-IN" altLang="en-US" dirty="0">
                <a:solidFill>
                  <a:schemeClr val="bg1"/>
                </a:solidFill>
                <a:latin typeface="+mj-lt"/>
                <a:cs typeface="Gautami" panose="020B0502040204020203" pitchFamily="34" charset="0"/>
              </a:rPr>
              <a:t>పంట సాగు సమయంలో భూమి</a:t>
            </a:r>
            <a:r>
              <a:rPr lang="en-SG" altLang="en-US" dirty="0">
                <a:solidFill>
                  <a:schemeClr val="bg1"/>
                </a:solidFill>
                <a:latin typeface="+mj-lt"/>
                <a:cs typeface="Gautami" panose="020B0502040204020203" pitchFamily="34" charset="0"/>
              </a:rPr>
              <a:t> -</a:t>
            </a:r>
            <a:r>
              <a:rPr lang="te-IN" altLang="en-US" dirty="0">
                <a:solidFill>
                  <a:schemeClr val="bg1"/>
                </a:solidFill>
                <a:latin typeface="+mj-lt"/>
                <a:cs typeface="Gautami" panose="020B0502040204020203" pitchFamily="34" charset="0"/>
              </a:rPr>
              <a:t> </a:t>
            </a:r>
            <a:r>
              <a:rPr lang="en" dirty="0">
                <a:solidFill>
                  <a:schemeClr val="lt1"/>
                </a:solidFill>
              </a:rPr>
              <a:t>2012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4575"/>
            <a:ext cx="4572001" cy="42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100" y="744575"/>
            <a:ext cx="4267197" cy="42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603B61C-218E-473A-A58B-0AF64DF46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11700" y="775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నీటి సంరక్షణ ముందు భూమి యొక్క స్థితి - 2013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0175"/>
            <a:ext cx="4482898" cy="412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300" y="870175"/>
            <a:ext cx="4356301" cy="412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362</Words>
  <Application>Microsoft Office PowerPoint</Application>
  <PresentationFormat>On-screen Show (16:9)</PresentationFormat>
  <Paragraphs>95</Paragraphs>
  <Slides>51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Simple Light</vt:lpstr>
      <vt:lpstr>రైతు నీటి సంరక్షణ పద్ధతులు </vt:lpstr>
      <vt:lpstr>1 cm వర్షపాతం/ ఎకరం = 3.82 లక్ష లీటర్లు నేల కోతను ఆపడం నీటి మట్టం మెరుగుపరచడానికి నీటి  ఆవిరి నష్టాలను తగ్గించండి పొలాలలో నీటి విస్తృత పంపిణీ బోర్‌వెల్స్‌పై పెట్టుబడి వృధా తగ్గించడం బోర్‌వెల్ ఉత్సర్గాన్ని మెరుగుపరచండి (borewell discharge)  భూగర్భ జలాలపై ఆధారపడటాన్ని తగ్గించండి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మొదటి వర్షపు నీటి సేకరణ నిర్మాణం - 2013  </vt:lpstr>
      <vt:lpstr>Slide 12</vt:lpstr>
      <vt:lpstr>నిండిన చెరువులు(Lined Ponds)</vt:lpstr>
      <vt:lpstr>Slide 14</vt:lpstr>
      <vt:lpstr>Slide 15</vt:lpstr>
      <vt:lpstr>బోర్‌వెల్ రీఛార్జ్ పిట్ యొక్క ముఖ్య భాగాలు</vt:lpstr>
      <vt:lpstr>పిట్ సైజు 3mx3mx3m</vt:lpstr>
      <vt:lpstr>జిగ్ జాగ్ పద్ధతిలో 8-10 మిమీ రంధ్రాలను పంచ్ చేయండి</vt:lpstr>
      <vt:lpstr>మెష్ యొక్క 2 స్థాయిలతో సురక్షిత కేసింగ్</vt:lpstr>
      <vt:lpstr>1 మీటర్ వరకు పెద్ద రాళ్ళతో నింపండి</vt:lpstr>
      <vt:lpstr>0.60 మీటర్ వరకు 40 మిమీ లోహంతో నింపండి</vt:lpstr>
      <vt:lpstr>0.40 మీటర్ వరకు 10-20 మిమీ లోహంతో నింపండి</vt:lpstr>
      <vt:lpstr>పంట గొయ్యి చుట్టూ 6-12 అంగుళాల గోడను నిర్మించండి</vt:lpstr>
      <vt:lpstr>Slide 24</vt:lpstr>
      <vt:lpstr>పరిశీలనలు</vt:lpstr>
      <vt:lpstr>ఖర్చులు మరియు ప్రయోజనాలు</vt:lpstr>
      <vt:lpstr>మరొక పద్ధతి - కందకాలు రీఛార్జ్ చేయండి</vt:lpstr>
      <vt:lpstr>కట్టలు  మరియు పార్శ్వాలు(Bunds &amp; Laterals)</vt:lpstr>
      <vt:lpstr>ఖర్చులు మరియు ప్రయోజనాలు</vt:lpstr>
      <vt:lpstr>నల్ల నేలల్లో నీటి సంరక్షణ</vt:lpstr>
      <vt:lpstr>ధన్యవాదాలు - గ్రామభారతి</vt:lpstr>
      <vt:lpstr>Observations</vt:lpstr>
      <vt:lpstr>Slide 33</vt:lpstr>
      <vt:lpstr> Recharge Pits</vt:lpstr>
      <vt:lpstr>Slide 35</vt:lpstr>
      <vt:lpstr>Slide 36</vt:lpstr>
      <vt:lpstr>  Black Soils</vt:lpstr>
      <vt:lpstr>Farmer’s way of Harvesting</vt:lpstr>
      <vt:lpstr>On Surface - Reuse methods</vt:lpstr>
      <vt:lpstr>Gully Plug</vt:lpstr>
      <vt:lpstr>Percolation Tanks</vt:lpstr>
      <vt:lpstr>Farm Ponds</vt:lpstr>
      <vt:lpstr>Recharge of ground water</vt:lpstr>
      <vt:lpstr>Gabion</vt:lpstr>
      <vt:lpstr>Slide 45</vt:lpstr>
      <vt:lpstr>Check Dam &amp; Weirs</vt:lpstr>
      <vt:lpstr>Bhungroo System</vt:lpstr>
      <vt:lpstr>Slide 48</vt:lpstr>
      <vt:lpstr>Contour Furrows &amp; Trenches</vt:lpstr>
      <vt:lpstr>Other Countour models in hill slopes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Farmer’s way of  Rain Water Harvesting</dc:title>
  <dc:creator>user</dc:creator>
  <cp:lastModifiedBy>user</cp:lastModifiedBy>
  <cp:revision>18</cp:revision>
  <dcterms:modified xsi:type="dcterms:W3CDTF">2020-08-29T06:25:27Z</dcterms:modified>
</cp:coreProperties>
</file>